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0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notesSlides/notesSlide6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5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1"/>
  </p:sldMasterIdLst>
  <p:notesMasterIdLst>
    <p:notesMasterId r:id="rId25"/>
  </p:notesMasterIdLst>
  <p:sldIdLst>
    <p:sldId id="332" r:id="rId2"/>
    <p:sldId id="293" r:id="rId3"/>
    <p:sldId id="314" r:id="rId4"/>
    <p:sldId id="259" r:id="rId5"/>
    <p:sldId id="260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  <p:sldId id="357" r:id="rId15"/>
    <p:sldId id="261" r:id="rId16"/>
    <p:sldId id="289" r:id="rId17"/>
    <p:sldId id="347" r:id="rId18"/>
    <p:sldId id="359" r:id="rId19"/>
    <p:sldId id="356" r:id="rId20"/>
    <p:sldId id="362" r:id="rId21"/>
    <p:sldId id="361" r:id="rId22"/>
    <p:sldId id="360" r:id="rId23"/>
    <p:sldId id="358" r:id="rId24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D8B"/>
    <a:srgbClr val="FFF2E6"/>
    <a:srgbClr val="FFED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40CECF-2EC5-44C4-A8A7-45B56658353C}">
  <a:tblStyle styleId="{3640CECF-2EC5-44C4-A8A7-45B5665835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11"/>
    <p:restoredTop sz="69432"/>
  </p:normalViewPr>
  <p:slideViewPr>
    <p:cSldViewPr snapToGrid="0">
      <p:cViewPr varScale="1">
        <p:scale>
          <a:sx n="172" d="100"/>
          <a:sy n="172" d="100"/>
        </p:scale>
        <p:origin x="44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89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Please include tasks/questions here rather than just referring to a worksheet. This will save on photocopying and facilitate sharing with other schools.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Try and build tasks/questions which escalate through Bloom’s Taxonomy. This will help with differentiation.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688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Blank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7211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45E8C-43E6-4B56-BF05-6D6891EE8A3B}" type="datetimeFigureOut">
              <a:rPr lang="en-US" smtClean="0"/>
              <a:pPr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31B83-F6F4-4D0A-AA4D-2C5EE0E955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36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1_Daily Review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Google Shape;18;p3">
            <a:extLst>
              <a:ext uri="{FF2B5EF4-FFF2-40B4-BE49-F238E27FC236}">
                <a16:creationId xmlns:a16="http://schemas.microsoft.com/office/drawing/2014/main" id="{2D99AB61-213D-A04E-971A-64F80C5218B6}"/>
              </a:ext>
            </a:extLst>
          </p:cNvPr>
          <p:cNvSpPr txBox="1"/>
          <p:nvPr userDrawn="1"/>
        </p:nvSpPr>
        <p:spPr>
          <a:xfrm rot="-5400000">
            <a:off x="-811550" y="2427000"/>
            <a:ext cx="20592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40776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 preserve="1">
  <p:cSld name="1_Relevanc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NOW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4908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5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INTENTION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5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ate Prior Knowledge">
  <p:cSld name="BLANK_1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" name="Google Shape;35;p6"/>
          <p:cNvSpPr txBox="1"/>
          <p:nvPr/>
        </p:nvSpPr>
        <p:spPr>
          <a:xfrm rot="-5400000">
            <a:off x="-1398650" y="2399550"/>
            <a:ext cx="3233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ACTIVATE PRIOR KNOWLEDGE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>
  <p:cSld name="BLANK_1_1_1_1_1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INDEPENDENT PRACTICE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689050"/>
            <a:ext cx="6173700" cy="42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 preserve="1">
  <p:cSld name="1_Independent Practic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 CLOSURE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689050"/>
            <a:ext cx="6173700" cy="42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3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51" r:id="rId4"/>
    <p:sldLayoutId id="2147483649" r:id="rId5"/>
    <p:sldLayoutId id="2147483652" r:id="rId6"/>
    <p:sldLayoutId id="2147483653" r:id="rId7"/>
    <p:sldLayoutId id="2147483656" r:id="rId8"/>
    <p:sldLayoutId id="2147483658" r:id="rId9"/>
    <p:sldLayoutId id="214748366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95;p14">
            <a:extLst>
              <a:ext uri="{FF2B5EF4-FFF2-40B4-BE49-F238E27FC236}">
                <a16:creationId xmlns:a16="http://schemas.microsoft.com/office/drawing/2014/main" id="{586E2318-5473-F044-8CF6-3131AC0DA1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1314231"/>
              </p:ext>
            </p:extLst>
          </p:nvPr>
        </p:nvGraphicFramePr>
        <p:xfrm>
          <a:off x="6827802" y="333957"/>
          <a:ext cx="2134475" cy="1270786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68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02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CFU</a:t>
                      </a:r>
                      <a:endParaRPr sz="14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oogle Shape;78;p12">
            <a:extLst>
              <a:ext uri="{FF2B5EF4-FFF2-40B4-BE49-F238E27FC236}">
                <a16:creationId xmlns:a16="http://schemas.microsoft.com/office/drawing/2014/main" id="{0AC21EE6-6A42-3B4E-96FD-6335373F40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309706"/>
              </p:ext>
            </p:extLst>
          </p:nvPr>
        </p:nvGraphicFramePr>
        <p:xfrm>
          <a:off x="6827802" y="1706603"/>
          <a:ext cx="2134475" cy="96006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HINT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entury Gothic" panose="020B0502020202020204" pitchFamily="34" charset="0"/>
                        </a:rPr>
                        <a:t>Scaffolding for students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Google Shape;95;p14">
            <a:extLst>
              <a:ext uri="{FF2B5EF4-FFF2-40B4-BE49-F238E27FC236}">
                <a16:creationId xmlns:a16="http://schemas.microsoft.com/office/drawing/2014/main" id="{E7E44A34-2CE7-3E4A-A36C-BB694BEEFE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564664"/>
              </p:ext>
            </p:extLst>
          </p:nvPr>
        </p:nvGraphicFramePr>
        <p:xfrm>
          <a:off x="6827802" y="2843000"/>
          <a:ext cx="2134475" cy="1121385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Allow students to make the connection</a:t>
                      </a:r>
                      <a:endParaRPr sz="11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341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BD97DA2-63C0-420A-B516-AA38DF9FCC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6F39F9-24E0-4F35-AE44-4E154FC449D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Homeostasis</a:t>
            </a:r>
          </a:p>
          <a:p>
            <a:r>
              <a:rPr lang="en-AU" sz="3000" dirty="0"/>
              <a:t>Maintaining stable equilibrium</a:t>
            </a:r>
          </a:p>
          <a:p>
            <a:r>
              <a:rPr lang="en-AU" sz="3000" dirty="0"/>
              <a:t>Temperature, pH, blood pressure</a:t>
            </a:r>
            <a:endParaRPr lang="en-US" sz="3000" dirty="0"/>
          </a:p>
        </p:txBody>
      </p:sp>
      <p:pic>
        <p:nvPicPr>
          <p:cNvPr id="6146" name="Picture 2" descr="Image result for thermometer">
            <a:extLst>
              <a:ext uri="{FF2B5EF4-FFF2-40B4-BE49-F238E27FC236}">
                <a16:creationId xmlns:a16="http://schemas.microsoft.com/office/drawing/2014/main" id="{ABAFD1C9-DFE7-455B-943E-B31CC3F31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935" y="333828"/>
            <a:ext cx="1645557" cy="164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533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65414EC-CB15-44BF-9F80-8979B903B2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1B9FE-056F-4C0C-A82A-11272D4F99A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Evolution</a:t>
            </a:r>
          </a:p>
          <a:p>
            <a:r>
              <a:rPr lang="en-AU" sz="3000" dirty="0"/>
              <a:t>Hereditary or passing down of traits one generation to another</a:t>
            </a:r>
            <a:endParaRPr lang="en-US" sz="3000" dirty="0"/>
          </a:p>
        </p:txBody>
      </p:sp>
      <p:pic>
        <p:nvPicPr>
          <p:cNvPr id="7170" name="Picture 2" descr="Image result for red hair hereditary">
            <a:extLst>
              <a:ext uri="{FF2B5EF4-FFF2-40B4-BE49-F238E27FC236}">
                <a16:creationId xmlns:a16="http://schemas.microsoft.com/office/drawing/2014/main" id="{5C8F95C8-A61E-44AB-9572-CEBCBC68E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686" y="3569294"/>
            <a:ext cx="2757714" cy="144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Google Shape;95;p14">
            <a:extLst>
              <a:ext uri="{FF2B5EF4-FFF2-40B4-BE49-F238E27FC236}">
                <a16:creationId xmlns:a16="http://schemas.microsoft.com/office/drawing/2014/main" id="{458BC261-F372-4FF2-8570-E8CD94475A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230534"/>
              </p:ext>
            </p:extLst>
          </p:nvPr>
        </p:nvGraphicFramePr>
        <p:xfrm>
          <a:off x="6827802" y="333957"/>
          <a:ext cx="2134475" cy="117342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68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TEACHER CUE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What are some hereditary traits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Define hereditary</a:t>
                      </a:r>
                      <a:endParaRPr sz="14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775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BDEB98F-F7B9-4AF4-B434-F06FDA112E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01A12-129A-4242-9A88-2F1AE83BFA7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Cells</a:t>
            </a:r>
          </a:p>
          <a:p>
            <a:r>
              <a:rPr lang="en-AU" sz="3000" dirty="0"/>
              <a:t>All living things are made up of cells</a:t>
            </a:r>
            <a:endParaRPr lang="en-US" sz="3000" dirty="0"/>
          </a:p>
        </p:txBody>
      </p:sp>
      <p:pic>
        <p:nvPicPr>
          <p:cNvPr id="8194" name="Picture 2" descr="Image result for animal vs plant cell">
            <a:extLst>
              <a:ext uri="{FF2B5EF4-FFF2-40B4-BE49-F238E27FC236}">
                <a16:creationId xmlns:a16="http://schemas.microsoft.com/office/drawing/2014/main" id="{5157DC38-BC11-411D-84AD-7164B81EF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557" y="2168867"/>
            <a:ext cx="4303486" cy="286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65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6FE5E4A-F37A-45F1-B80A-04CD95845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B284C-ECF3-4B24-9C70-D0CE26F9179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Plants v animals</a:t>
            </a:r>
          </a:p>
          <a:p>
            <a:r>
              <a:rPr lang="en-AU" sz="3200" dirty="0"/>
              <a:t>Animals consume other organisms to obtain energy</a:t>
            </a:r>
            <a:endParaRPr lang="en-AU" sz="3000" dirty="0"/>
          </a:p>
          <a:p>
            <a:r>
              <a:rPr lang="en-AU" sz="3000" dirty="0"/>
              <a:t>Plants undergo photosynthesis</a:t>
            </a:r>
          </a:p>
          <a:p>
            <a:pPr lvl="1"/>
            <a:r>
              <a:rPr lang="en-AU" sz="2600" dirty="0"/>
              <a:t>Conversion of sunlight to energy</a:t>
            </a:r>
          </a:p>
          <a:p>
            <a:pPr lvl="1"/>
            <a:endParaRPr lang="en-AU" sz="2600" dirty="0"/>
          </a:p>
        </p:txBody>
      </p:sp>
    </p:spTree>
    <p:extLst>
      <p:ext uri="{BB962C8B-B14F-4D97-AF65-F5344CB8AC3E}">
        <p14:creationId xmlns:p14="http://schemas.microsoft.com/office/powerpoint/2010/main" val="2363373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Plant </a:t>
            </a:r>
            <a:r>
              <a:rPr lang="en-US" b="1" dirty="0"/>
              <a:t>Cell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49742" y="1005576"/>
            <a:ext cx="4644516" cy="3915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087724" y="1329612"/>
            <a:ext cx="1341276" cy="4175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ectangle 6"/>
          <p:cNvSpPr/>
          <p:nvPr/>
        </p:nvSpPr>
        <p:spPr>
          <a:xfrm>
            <a:off x="1902100" y="3929135"/>
            <a:ext cx="1458162" cy="41757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25048" y="1113588"/>
            <a:ext cx="5293905" cy="38484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Animal Cell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4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/>
          </a:p>
        </p:txBody>
      </p:sp>
      <p:sp>
        <p:nvSpPr>
          <p:cNvPr id="5" name="Google Shape;93;p14">
            <a:extLst>
              <a:ext uri="{FF2B5EF4-FFF2-40B4-BE49-F238E27FC236}">
                <a16:creationId xmlns:a16="http://schemas.microsoft.com/office/drawing/2014/main" id="{A5AB204E-CAC4-984B-BCDE-A4E6175B4ED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r>
              <a:rPr lang="en-AU" sz="2000" dirty="0"/>
              <a:t>What type of reproduction do humans and animals go through?</a:t>
            </a:r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r>
              <a:rPr lang="en-AU" sz="2000" dirty="0"/>
              <a:t>Why do we need metabolism?</a:t>
            </a:r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r>
              <a:rPr lang="en-AU" sz="2000" dirty="0"/>
              <a:t>What is one response to the stimuli of a predator like a shark?</a:t>
            </a:r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r>
              <a:rPr lang="en-AU" sz="2000" dirty="0"/>
              <a:t>What is one trait you have inherited from your parents?</a:t>
            </a:r>
          </a:p>
          <a:p>
            <a:pPr marL="0" lvl="0" indent="0" algn="l" rtl="0">
              <a:lnSpc>
                <a:spcPct val="115000"/>
              </a:lnSpc>
              <a:buSzPts val="1800"/>
              <a:buNone/>
            </a:pPr>
            <a:endParaRPr lang="en-AU" sz="2000" dirty="0"/>
          </a:p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2000" dirty="0"/>
              <a:t>Extension: What are some parts of the cell that you remember?</a:t>
            </a:r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endParaRPr lang="en-AU" sz="2000" dirty="0"/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endParaRPr lang="en-AU" sz="2000" dirty="0"/>
          </a:p>
          <a:p>
            <a:pPr lvl="0" indent="-457200" algn="l" rtl="0">
              <a:lnSpc>
                <a:spcPct val="115000"/>
              </a:lnSpc>
              <a:buSzPts val="1800"/>
              <a:buAutoNum type="arabicPeriod"/>
            </a:pPr>
            <a:endParaRPr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AU" sz="3200" baseline="30000" dirty="0"/>
              <a:t>I can name the 8 different requirements for life</a:t>
            </a:r>
          </a:p>
          <a:p>
            <a:pPr marL="0" lvl="0" indent="0">
              <a:buNone/>
            </a:pPr>
            <a:r>
              <a:rPr lang="en-AU" sz="3200" baseline="30000" dirty="0"/>
              <a:t>I can name the difference between a plant and an animal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AU" sz="3200" baseline="30000" dirty="0"/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SWBAT recall the requirements for life and differentiate between plants and animals</a:t>
            </a:r>
            <a:endParaRPr lang="en-US" dirty="0"/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4297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8B2D-F682-6A43-8A91-50F7A69C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4" y="254499"/>
            <a:ext cx="7924913" cy="2637875"/>
          </a:xfrm>
        </p:spPr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Define cellular respiration (cells use oxygen and glucose to produce energy, carbon dioxide and water) and state its importance for survival.</a:t>
            </a:r>
            <a:br>
              <a:rPr lang="en-AU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60CAC-6BD5-7B41-AA50-1738461EA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15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9E0C5B-953C-4737-9A3A-F4BE7E5709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Cellular respiration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B97F7-ABB8-4815-B2B2-0AF6A69C056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dirty="0"/>
              <a:t>A chemical reaction called cellular respiration occurs inside the mitochondria. </a:t>
            </a:r>
          </a:p>
          <a:p>
            <a:r>
              <a:rPr lang="en-AU" dirty="0"/>
              <a:t>This reaction involves the rearrangement of the atoms in glucose (from the food we eat) and oxygen to produce water, carbon dioxide and energy. </a:t>
            </a:r>
          </a:p>
          <a:p>
            <a:r>
              <a:rPr lang="en-AU" dirty="0"/>
              <a:t>This energy is used by our bodies to help us move and grow. 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107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name the 8 different requirements for life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name the difference between a plant and an animal</a:t>
            </a: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4" y="477525"/>
            <a:ext cx="5198099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sz="1100" dirty="0"/>
            </a:br>
            <a:r>
              <a:rPr lang="en-AU" dirty="0"/>
              <a:t>SWBAT recall the requirements for life and differentiate between plants and animals </a:t>
            </a:r>
            <a:endParaRPr lang="en-US" sz="1100" dirty="0"/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3061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863CC-524D-884E-AE0F-4ADC3DAA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B9F80-AE69-E842-ABAB-CABE35FB4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8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096C-D553-7648-8D0A-CEE5A384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ellular Respiration Explained.mp4">
            <a:hlinkClick r:id="" action="ppaction://media"/>
            <a:extLst>
              <a:ext uri="{FF2B5EF4-FFF2-40B4-BE49-F238E27FC236}">
                <a16:creationId xmlns:a16="http://schemas.microsoft.com/office/drawing/2014/main" id="{73E742C8-98BF-D845-A047-1725CD09A0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02" y="-1"/>
            <a:ext cx="9120398" cy="5125907"/>
          </a:xfrm>
        </p:spPr>
      </p:pic>
    </p:spTree>
    <p:extLst>
      <p:ext uri="{BB962C8B-B14F-4D97-AF65-F5344CB8AC3E}">
        <p14:creationId xmlns:p14="http://schemas.microsoft.com/office/powerpoint/2010/main" val="194465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3803E-E49E-8446-838C-9976E88E4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SWBAT recall the levels of organisation of the body; cells </a:t>
            </a:r>
            <a:r>
              <a:rPr lang="en-AU" dirty="0" err="1">
                <a:solidFill>
                  <a:schemeClr val="tx1"/>
                </a:solidFill>
              </a:rPr>
              <a:t>à</a:t>
            </a:r>
            <a:r>
              <a:rPr lang="en-AU" dirty="0">
                <a:solidFill>
                  <a:schemeClr val="tx1"/>
                </a:solidFill>
              </a:rPr>
              <a:t> tissues </a:t>
            </a:r>
            <a:r>
              <a:rPr lang="en-AU" dirty="0" err="1">
                <a:solidFill>
                  <a:schemeClr val="tx1"/>
                </a:solidFill>
              </a:rPr>
              <a:t>à</a:t>
            </a:r>
            <a:r>
              <a:rPr lang="en-AU" dirty="0">
                <a:solidFill>
                  <a:schemeClr val="tx1"/>
                </a:solidFill>
              </a:rPr>
              <a:t> organs </a:t>
            </a:r>
            <a:r>
              <a:rPr lang="en-AU" dirty="0" err="1">
                <a:solidFill>
                  <a:schemeClr val="tx1"/>
                </a:solidFill>
              </a:rPr>
              <a:t>à</a:t>
            </a:r>
            <a:r>
              <a:rPr lang="en-AU" dirty="0">
                <a:solidFill>
                  <a:schemeClr val="tx1"/>
                </a:solidFill>
              </a:rPr>
              <a:t> systems. </a:t>
            </a:r>
            <a:br>
              <a:rPr lang="en-AU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0457B-8455-F14F-8ADA-7F8437A067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25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C9E0C5B-953C-4737-9A3A-F4BE7E5709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B97F7-ABB8-4815-B2B2-0AF6A69C056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ells Tissues Organs Organ Systems.mp4">
            <a:hlinkClick r:id="" action="ppaction://media"/>
            <a:extLst>
              <a:ext uri="{FF2B5EF4-FFF2-40B4-BE49-F238E27FC236}">
                <a16:creationId xmlns:a16="http://schemas.microsoft.com/office/drawing/2014/main" id="{EE78DDC8-0F78-4842-8EB0-03054EFAFA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2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5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F0FBF12-FFCE-EF4E-870C-D0D204433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1600" dirty="0"/>
          </a:p>
        </p:txBody>
      </p:sp>
      <p:graphicFrame>
        <p:nvGraphicFramePr>
          <p:cNvPr id="8" name="Google Shape;95;p14">
            <a:extLst>
              <a:ext uri="{FF2B5EF4-FFF2-40B4-BE49-F238E27FC236}">
                <a16:creationId xmlns:a16="http://schemas.microsoft.com/office/drawing/2014/main" id="{3A8E913A-1003-3C40-83D4-166E714D4A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40032"/>
              </p:ext>
            </p:extLst>
          </p:nvPr>
        </p:nvGraphicFramePr>
        <p:xfrm>
          <a:off x="6827804" y="266051"/>
          <a:ext cx="2134475" cy="1871508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05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14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Biology is the study of things that are living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u="none" strike="noStrike" cap="none" dirty="0"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Need to consider what defines “life”</a:t>
                      </a:r>
                      <a:endParaRPr sz="14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Google Shape;93;p14">
            <a:extLst>
              <a:ext uri="{FF2B5EF4-FFF2-40B4-BE49-F238E27FC236}">
                <a16:creationId xmlns:a16="http://schemas.microsoft.com/office/drawing/2014/main" id="{251D3057-ACA1-2649-A89D-24E5237051D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3200" b="1" dirty="0"/>
              <a:t>Need to understand what we require for life before we look at the system that delivers this requirement to us</a:t>
            </a:r>
            <a:endParaRPr sz="3200" b="1" dirty="0"/>
          </a:p>
        </p:txBody>
      </p:sp>
    </p:spTree>
    <p:extLst>
      <p:ext uri="{BB962C8B-B14F-4D97-AF65-F5344CB8AC3E}">
        <p14:creationId xmlns:p14="http://schemas.microsoft.com/office/powerpoint/2010/main" val="2378199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9EED21-1757-A245-9067-53A56D6417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1600" dirty="0"/>
          </a:p>
        </p:txBody>
      </p:sp>
      <p:sp>
        <p:nvSpPr>
          <p:cNvPr id="4" name="Google Shape;93;p14">
            <a:extLst>
              <a:ext uri="{FF2B5EF4-FFF2-40B4-BE49-F238E27FC236}">
                <a16:creationId xmlns:a16="http://schemas.microsoft.com/office/drawing/2014/main" id="{E6786C1F-98C1-ED4A-890F-1BFFCD7598F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3200" b="1" dirty="0"/>
              <a:t>Brainstorm</a:t>
            </a:r>
          </a:p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3200" dirty="0"/>
              <a:t>What do we need to live?</a:t>
            </a:r>
            <a:endParaRPr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/>
          </a:p>
        </p:txBody>
      </p:sp>
      <p:sp>
        <p:nvSpPr>
          <p:cNvPr id="4" name="Google Shape;93;p14">
            <a:extLst>
              <a:ext uri="{FF2B5EF4-FFF2-40B4-BE49-F238E27FC236}">
                <a16:creationId xmlns:a16="http://schemas.microsoft.com/office/drawing/2014/main" id="{D12FC4CD-456D-9049-AFD4-F45BBEFC165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3200" b="1" dirty="0"/>
              <a:t>Cellular</a:t>
            </a:r>
          </a:p>
          <a:p>
            <a:pPr lvl="0" indent="-457200" algn="l" rtl="0">
              <a:lnSpc>
                <a:spcPct val="115000"/>
              </a:lnSpc>
              <a:buSzPts val="1800"/>
              <a:buFont typeface="Wingdings" panose="05000000000000000000" pitchFamily="2" charset="2"/>
              <a:buChar char="è"/>
            </a:pPr>
            <a:r>
              <a:rPr lang="en-AU" sz="3200" dirty="0">
                <a:sym typeface="Wingdings" panose="05000000000000000000" pitchFamily="2" charset="2"/>
              </a:rPr>
              <a:t>Genetics</a:t>
            </a:r>
          </a:p>
          <a:p>
            <a:pPr lvl="0" indent="-457200" algn="l" rtl="0">
              <a:lnSpc>
                <a:spcPct val="115000"/>
              </a:lnSpc>
              <a:buSzPts val="1800"/>
              <a:buFont typeface="Wingdings" panose="05000000000000000000" pitchFamily="2" charset="2"/>
              <a:buChar char="è"/>
            </a:pPr>
            <a:r>
              <a:rPr lang="en-AU" sz="3200" dirty="0">
                <a:sym typeface="Wingdings" panose="05000000000000000000" pitchFamily="2" charset="2"/>
              </a:rPr>
              <a:t>DNA Coding</a:t>
            </a:r>
          </a:p>
          <a:p>
            <a:pPr lvl="0" indent="-457200" algn="l" rtl="0">
              <a:lnSpc>
                <a:spcPct val="115000"/>
              </a:lnSpc>
              <a:buSzPts val="1800"/>
              <a:buFont typeface="Wingdings" panose="05000000000000000000" pitchFamily="2" charset="2"/>
              <a:buChar char="è"/>
            </a:pPr>
            <a:r>
              <a:rPr lang="en-AU" sz="3200" dirty="0">
                <a:sym typeface="Wingdings" panose="05000000000000000000" pitchFamily="2" charset="2"/>
              </a:rPr>
              <a:t>Traits passed down from one generation to another</a:t>
            </a:r>
            <a:endParaRPr sz="3200" dirty="0"/>
          </a:p>
        </p:txBody>
      </p:sp>
      <p:pic>
        <p:nvPicPr>
          <p:cNvPr id="1026" name="Picture 2" descr="Image result for genetics">
            <a:extLst>
              <a:ext uri="{FF2B5EF4-FFF2-40B4-BE49-F238E27FC236}">
                <a16:creationId xmlns:a16="http://schemas.microsoft.com/office/drawing/2014/main" id="{74FBD06E-F3E0-481F-B265-E24AEAB0D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032" y="798285"/>
            <a:ext cx="283845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97F14A2-A637-4FA3-9372-8D54D85D68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D5729-9324-401A-9BFF-2EE32FBF846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Growth and development</a:t>
            </a:r>
          </a:p>
          <a:p>
            <a:r>
              <a:rPr lang="en-AU" sz="3000" dirty="0"/>
              <a:t>Living things grow and develop</a:t>
            </a:r>
            <a:endParaRPr lang="en-US" sz="3000" dirty="0"/>
          </a:p>
        </p:txBody>
      </p:sp>
      <p:pic>
        <p:nvPicPr>
          <p:cNvPr id="2050" name="Picture 2" descr="Image result for living things develop">
            <a:extLst>
              <a:ext uri="{FF2B5EF4-FFF2-40B4-BE49-F238E27FC236}">
                <a16:creationId xmlns:a16="http://schemas.microsoft.com/office/drawing/2014/main" id="{813DC399-7217-4BCA-8088-64C96E99E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25385"/>
            <a:ext cx="3878827" cy="229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317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F5165E6-FE04-4F3A-BE59-6B9FF2BF73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5F028-E7B7-4F5F-84D0-3E6189BA407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49" y="852700"/>
            <a:ext cx="6987621" cy="4065600"/>
          </a:xfrm>
        </p:spPr>
        <p:txBody>
          <a:bodyPr/>
          <a:lstStyle/>
          <a:p>
            <a:r>
              <a:rPr lang="en-AU" sz="3000" b="1" dirty="0"/>
              <a:t>Reproduction</a:t>
            </a:r>
          </a:p>
          <a:p>
            <a:r>
              <a:rPr lang="en-AU" sz="3000" dirty="0"/>
              <a:t>All living things must be able to reproduce</a:t>
            </a:r>
          </a:p>
          <a:p>
            <a:r>
              <a:rPr lang="en-AU" sz="3000" dirty="0"/>
              <a:t>Asexual or sexual reproduction</a:t>
            </a:r>
            <a:endParaRPr lang="en-US" sz="3000" dirty="0"/>
          </a:p>
        </p:txBody>
      </p:sp>
      <p:pic>
        <p:nvPicPr>
          <p:cNvPr id="3076" name="Picture 4" descr="Image result for asexual sexual reproduction">
            <a:extLst>
              <a:ext uri="{FF2B5EF4-FFF2-40B4-BE49-F238E27FC236}">
                <a16:creationId xmlns:a16="http://schemas.microsoft.com/office/drawing/2014/main" id="{080460AC-6724-4743-944D-D3D949F5A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868" y="3048000"/>
            <a:ext cx="3347136" cy="177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487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7E0F523-309B-4029-80DC-29685A7745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1723-720E-485C-9FAB-C890DA95F40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Metabolism</a:t>
            </a:r>
          </a:p>
          <a:p>
            <a:r>
              <a:rPr lang="en-AU" sz="3000" dirty="0"/>
              <a:t>All living things produce energy via chemical reactions</a:t>
            </a:r>
            <a:endParaRPr lang="en-US" sz="3000" dirty="0"/>
          </a:p>
        </p:txBody>
      </p:sp>
      <p:pic>
        <p:nvPicPr>
          <p:cNvPr id="4098" name="Picture 2" descr="Image result for photosynthesis">
            <a:extLst>
              <a:ext uri="{FF2B5EF4-FFF2-40B4-BE49-F238E27FC236}">
                <a16:creationId xmlns:a16="http://schemas.microsoft.com/office/drawing/2014/main" id="{2AB6A0B2-4172-429D-9422-F037F7708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079" y="1211943"/>
            <a:ext cx="2859314" cy="2859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82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F22A9D9-E911-4C48-BC65-A3DDACA5D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85557-0F20-4CAA-BC30-141F498C4C5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AU" sz="3000" b="1" dirty="0"/>
              <a:t>Respond to stimulus</a:t>
            </a:r>
          </a:p>
          <a:p>
            <a:r>
              <a:rPr lang="en-AU" sz="3000" dirty="0"/>
              <a:t>Respond to changes in environment</a:t>
            </a:r>
          </a:p>
          <a:p>
            <a:r>
              <a:rPr lang="en-AU" sz="3000" dirty="0"/>
              <a:t>Plants react different in changing conditions (rain and sunlight)</a:t>
            </a:r>
            <a:endParaRPr lang="en-US" sz="3000" dirty="0"/>
          </a:p>
        </p:txBody>
      </p:sp>
      <p:pic>
        <p:nvPicPr>
          <p:cNvPr id="5122" name="Picture 2" descr="Image result for life respond stimulus">
            <a:extLst>
              <a:ext uri="{FF2B5EF4-FFF2-40B4-BE49-F238E27FC236}">
                <a16:creationId xmlns:a16="http://schemas.microsoft.com/office/drawing/2014/main" id="{874E0D43-BE1D-46C2-8C05-DC4D1C49C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000" y="3581187"/>
            <a:ext cx="321945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40352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E537B60B-C924-CB46-990A-730EC40F8177}" vid="{CB89637F-0F8C-4540-8136-D7886A0EAE8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  <SharedWithUsers xmlns="d5c732d2-f217-444a-91d8-37c5714ca695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508A886-F571-430A-BEC6-3E0492D231C4}"/>
</file>

<file path=customXml/itemProps2.xml><?xml version="1.0" encoding="utf-8"?>
<ds:datastoreItem xmlns:ds="http://schemas.openxmlformats.org/officeDocument/2006/customXml" ds:itemID="{8CFB4D95-9747-4667-B6DE-5D2E308BB747}"/>
</file>

<file path=customXml/itemProps3.xml><?xml version="1.0" encoding="utf-8"?>
<ds:datastoreItem xmlns:ds="http://schemas.openxmlformats.org/officeDocument/2006/customXml" ds:itemID="{C1688CC2-52B5-4C4E-8080-02A0C6DA887F}"/>
</file>

<file path=docProps/app.xml><?xml version="1.0" encoding="utf-8"?>
<Properties xmlns="http://schemas.openxmlformats.org/officeDocument/2006/extended-properties" xmlns:vt="http://schemas.openxmlformats.org/officeDocument/2006/docPropsVTypes">
  <Template>2019 EI Template SRC UPDATED (JUNE)</Template>
  <TotalTime>195</TotalTime>
  <Words>447</Words>
  <Application>Microsoft Macintosh PowerPoint</Application>
  <PresentationFormat>On-screen Show (16:9)</PresentationFormat>
  <Paragraphs>67</Paragraphs>
  <Slides>23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Century Gothic</vt:lpstr>
      <vt:lpstr>Arial</vt:lpstr>
      <vt:lpstr>Wingdings</vt:lpstr>
      <vt:lpstr>Simple Light</vt:lpstr>
      <vt:lpstr>PowerPoint Presentation</vt:lpstr>
      <vt:lpstr> SWBAT recall the requirements for life and differentiate between plants and animals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Plant Cell</vt:lpstr>
      <vt:lpstr>Animal Cell</vt:lpstr>
      <vt:lpstr>PowerPoint Presentation</vt:lpstr>
      <vt:lpstr>SWBAT recall the requirements for life and differentiate between plants and animals</vt:lpstr>
      <vt:lpstr>Define cellular respiration (cells use oxygen and glucose to produce energy, carbon dioxide and water) and state its importance for survival. </vt:lpstr>
      <vt:lpstr>PowerPoint Presentation</vt:lpstr>
      <vt:lpstr>PowerPoint Presentation</vt:lpstr>
      <vt:lpstr>PowerPoint Presentation</vt:lpstr>
      <vt:lpstr>SWBAT recall the levels of organisation of the body; cells à tissues à organs à systems. 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Leanne Ward</dc:creator>
  <cp:lastModifiedBy>sandra.burns@bigpond.com</cp:lastModifiedBy>
  <cp:revision>10</cp:revision>
  <dcterms:created xsi:type="dcterms:W3CDTF">2019-06-16T09:54:44Z</dcterms:created>
  <dcterms:modified xsi:type="dcterms:W3CDTF">2019-06-17T02:36:08Z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lpwstr>74300.0000000000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